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5"/>
  </p:notesMasterIdLst>
  <p:handoutMasterIdLst>
    <p:handoutMasterId r:id="rId26"/>
  </p:handoutMasterIdLst>
  <p:sldIdLst>
    <p:sldId id="260" r:id="rId3"/>
    <p:sldId id="590" r:id="rId4"/>
    <p:sldId id="613" r:id="rId5"/>
    <p:sldId id="275" r:id="rId6"/>
    <p:sldId id="654" r:id="rId7"/>
    <p:sldId id="606" r:id="rId8"/>
    <p:sldId id="643" r:id="rId9"/>
    <p:sldId id="644" r:id="rId10"/>
    <p:sldId id="646" r:id="rId11"/>
    <p:sldId id="645" r:id="rId12"/>
    <p:sldId id="647" r:id="rId13"/>
    <p:sldId id="648" r:id="rId14"/>
    <p:sldId id="649" r:id="rId15"/>
    <p:sldId id="650" r:id="rId16"/>
    <p:sldId id="651" r:id="rId17"/>
    <p:sldId id="652" r:id="rId18"/>
    <p:sldId id="653" r:id="rId19"/>
    <p:sldId id="301" r:id="rId20"/>
    <p:sldId id="312" r:id="rId21"/>
    <p:sldId id="610" r:id="rId22"/>
    <p:sldId id="318" r:id="rId23"/>
    <p:sldId id="321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1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8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IN" smtClean="0"/>
              <a:t>19-08-2017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E591CE-223E-40B3-8D65-2C0F0A8ECE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052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IN" smtClean="0"/>
              <a:t>19-08-2017</a:t>
            </a:r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BF8B8-B47A-4E4A-BE85-5298A5F543B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812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7260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5007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8206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4235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3833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995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4372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4006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7675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107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336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21711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3454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BF8B8-B47A-4E4A-BE85-5298A5F543BD}" type="slidenum">
              <a:rPr lang="en-IN" smtClean="0"/>
              <a:t>12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1641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B20C3-7BD5-4463-A361-A21D5604329C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3305-15A3-4F1D-B067-0B4467527AC9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61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F62B-E538-40FE-B01F-26697BFD6EFA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72206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4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C77C-4B34-4328-876F-7D25B66BCC24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32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7CD-1BC9-418B-860F-828A45727A18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35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4C98-3253-414A-89F8-25A73E07ADA9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48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83DE9-1E41-465A-BE2A-CAD3BE618474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82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6D2D-9E9F-40B9-9F30-2A999BB9C840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8273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4CC0D-F72E-4E2F-8ED9-E473743ED1AA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48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4C9E-FC14-4070-A0F9-3375849A95F3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995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917C-281F-46D1-9A55-1916CF0B07E3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3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9B00-756B-4C64-887D-65545BA1CB8C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92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FD68-3358-4493-A715-DFC3C7724E17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60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A2DD-11FF-455B-A7BD-AC56AC78D163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99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3C3E-70CE-4F81-AD3E-5CD573E6F612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18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834F-73BE-4C48-A3C0-E035EFCDE6F5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4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313BF-9705-4C3A-BBFB-926AD168C279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25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0D7E6-8D71-450E-971F-32A6878D2D8F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1A0C-50C1-498B-8AF0-7B41FF1DCDEF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FFE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07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2CCB2-435E-492E-A095-2DEBAAA34E51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66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29EC-C7BC-49F7-8F70-6764B14906D5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6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AFD8-A63D-47E5-9B8A-0CCDC160CAC6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74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9DD27-D7EB-41B1-88A4-0BCBF958E540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5BA8F-C745-453D-AD1D-89FD9C63AAA6}" type="datetime1">
              <a:rPr lang="en-IN" smtClean="0">
                <a:solidFill>
                  <a:prstClr val="black">
                    <a:tint val="75000"/>
                  </a:prstClr>
                </a:solidFill>
              </a:rPr>
              <a:t>17-10-2017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C84A-A949-41B2-9111-C80DE7133FDE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25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naagraha.org/" TargetMode="External"/><Relationship Id="rId2" Type="http://schemas.openxmlformats.org/officeDocument/2006/relationships/hyperlink" Target="mailto:yashwanth.rangegowda@janaagraha.org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aees_3@bwssb.gov.in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s4aeebcs.works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urfanhyder86@gmail.com" TargetMode="External"/><Relationship Id="rId5" Type="http://schemas.openxmlformats.org/officeDocument/2006/relationships/hyperlink" Target="mailto:jnanesh.bbmp@gmail.com" TargetMode="External"/><Relationship Id="rId4" Type="http://schemas.openxmlformats.org/officeDocument/2006/relationships/hyperlink" Target="mailto:sirisinchana.p@gmail.com" TargetMode="External"/><Relationship Id="rId9" Type="http://schemas.openxmlformats.org/officeDocument/2006/relationships/hyperlink" Target="mailto:siddannavpnd@gmail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106" y="1106790"/>
            <a:ext cx="6678899" cy="24950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19500" y="4303456"/>
            <a:ext cx="92355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/>
              <a:t>Ward Sabha|</a:t>
            </a:r>
            <a:r>
              <a:rPr lang="kn-IN" sz="4000" b="1" dirty="0"/>
              <a:t> </a:t>
            </a:r>
            <a:r>
              <a:rPr lang="en-IN" sz="4000" b="1" dirty="0" smtClean="0"/>
              <a:t>BTM Layout</a:t>
            </a:r>
            <a:r>
              <a:rPr lang="kn-IN" sz="4000" b="1" dirty="0" smtClean="0"/>
              <a:t> </a:t>
            </a:r>
            <a:r>
              <a:rPr lang="en-US" altLang="en-US" sz="4000" b="1" dirty="0"/>
              <a:t># </a:t>
            </a:r>
            <a:r>
              <a:rPr lang="en-US" altLang="en-US" sz="4000" b="1" dirty="0" smtClean="0"/>
              <a:t>176</a:t>
            </a:r>
            <a:endParaRPr lang="en-US" altLang="en-US" sz="4000" b="1" dirty="0"/>
          </a:p>
          <a:p>
            <a:pPr algn="ctr"/>
            <a:r>
              <a:rPr lang="en-US" altLang="en-US" sz="3600" b="1" dirty="0" smtClean="0"/>
              <a:t>10 </a:t>
            </a:r>
            <a:r>
              <a:rPr lang="en-IN" altLang="en-US" sz="3600" b="1" dirty="0" smtClean="0"/>
              <a:t>October</a:t>
            </a:r>
            <a:r>
              <a:rPr lang="en-US" altLang="en-US" sz="3600" b="1" dirty="0" smtClean="0"/>
              <a:t> </a:t>
            </a:r>
            <a:r>
              <a:rPr lang="en-US" altLang="en-US" sz="3600" b="1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40471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044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 - Works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US" sz="2000" b="1" dirty="0" smtClean="0"/>
              <a:t>Naresh-AE </a:t>
            </a:r>
            <a:r>
              <a:rPr lang="en-US" sz="2000" b="1" dirty="0"/>
              <a:t>/ </a:t>
            </a:r>
            <a:r>
              <a:rPr lang="en-US" sz="2000" b="1" dirty="0" smtClean="0"/>
              <a:t>Sheriff-AEE</a:t>
            </a:r>
            <a:endParaRPr lang="en-US" sz="2000" b="1" dirty="0"/>
          </a:p>
          <a:p>
            <a:r>
              <a:rPr lang="en-US" sz="2000" b="1" dirty="0"/>
              <a:t>Contact Details : 9916135332 / </a:t>
            </a:r>
            <a:r>
              <a:rPr lang="en-US" sz="2000" b="1" dirty="0" smtClean="0"/>
              <a:t>9341000226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221176"/>
              </p:ext>
            </p:extLst>
          </p:nvPr>
        </p:nvGraphicFramePr>
        <p:xfrm>
          <a:off x="158044" y="1434640"/>
          <a:ext cx="11875913" cy="313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560863"/>
                <a:gridCol w="1591733"/>
                <a:gridCol w="846667"/>
                <a:gridCol w="1067550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Ram Sridhar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Owners &amp; Residents RWA</a:t>
                      </a:r>
                      <a:endParaRPr lang="en-IN" sz="1400" b="0" i="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of surveillance cameras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AICOB Nagar, 9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Cross,  BTM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Stage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Pow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Ram Sridhar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Owners &amp; Residents RWA</a:t>
                      </a:r>
                      <a:endParaRPr lang="en-IN" sz="1400" b="0" i="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Tarring of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pothole  ridden roads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AICOB Nagar, 9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Cross,  BTM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Stage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Kuvempu Nagar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Residents Welfare Association </a:t>
                      </a:r>
                      <a:endParaRPr lang="en-IN" sz="1400" b="0" i="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Build Dry Waste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Collection Centres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 Layout Kuvempu Nagar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Councillor:</a:t>
                      </a:r>
                      <a:r>
                        <a:rPr lang="en-IN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our ward there is no </a:t>
                      </a:r>
                      <a:r>
                        <a:rPr lang="en-IN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govt</a:t>
                      </a:r>
                      <a:r>
                        <a:rPr lang="en-IN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land to build DWCC. </a:t>
                      </a:r>
                      <a:endParaRPr lang="en-US" sz="1400" b="0" dirty="0"/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48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044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 - SWD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IN" sz="2000" b="1" dirty="0"/>
              <a:t>Prakash </a:t>
            </a:r>
            <a:r>
              <a:rPr lang="en-IN" sz="2000" b="1" dirty="0" smtClean="0"/>
              <a:t>H-</a:t>
            </a:r>
            <a:r>
              <a:rPr lang="en-US" sz="2000" b="1" dirty="0" smtClean="0"/>
              <a:t>AEE</a:t>
            </a:r>
            <a:endParaRPr lang="en-US" sz="2000" b="1" dirty="0"/>
          </a:p>
          <a:p>
            <a:pPr fontAlgn="b"/>
            <a:r>
              <a:rPr lang="en-US" sz="2000" b="1" dirty="0"/>
              <a:t>Contact Details : </a:t>
            </a:r>
            <a:r>
              <a:rPr lang="en-IN" sz="2000" b="1" dirty="0"/>
              <a:t>9480685982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249944"/>
              </p:ext>
            </p:extLst>
          </p:nvPr>
        </p:nvGraphicFramePr>
        <p:xfrm>
          <a:off x="158044" y="1434640"/>
          <a:ext cx="11875913" cy="2365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560863"/>
                <a:gridCol w="1591733"/>
                <a:gridCol w="846667"/>
                <a:gridCol w="1067550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nagarika vedike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Repair of storm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water drains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Layout, BTM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Stage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IN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15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nagarika vedike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Desilting of storm water drain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Layout, BTM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Stage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800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IN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15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3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044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BWSSB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IN" sz="2000" b="1" dirty="0" smtClean="0"/>
              <a:t>Dharnesh-</a:t>
            </a:r>
            <a:r>
              <a:rPr lang="en-US" sz="2000" b="1" dirty="0" smtClean="0"/>
              <a:t>AEE</a:t>
            </a:r>
            <a:endParaRPr lang="en-US" sz="2000" b="1" dirty="0"/>
          </a:p>
          <a:p>
            <a:pPr fontAlgn="b"/>
            <a:r>
              <a:rPr lang="en-US" sz="2000" b="1" dirty="0"/>
              <a:t>Contact Details : </a:t>
            </a:r>
            <a:r>
              <a:rPr lang="en-IN" sz="2000" b="1" dirty="0"/>
              <a:t>9845444042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44136"/>
              </p:ext>
            </p:extLst>
          </p:nvPr>
        </p:nvGraphicFramePr>
        <p:xfrm>
          <a:off x="158044" y="1434640"/>
          <a:ext cx="11875913" cy="2274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560863"/>
                <a:gridCol w="1591733"/>
                <a:gridCol w="846667"/>
                <a:gridCol w="1067550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 Kuvempu Nagarika  Vedike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Maintenance and repair of sewage lines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Stage, BTM Layout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Engineer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 Will estimating the budget cost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and take approval for work. 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Nagarika Vedike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Maintenance and repair of sewage lines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Layout,  BTM Layout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Stage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15</a:t>
                      </a:r>
                      <a:r>
                        <a:rPr lang="en-US" sz="1400" b="1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Engineer :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Will follow up this issue and resolve.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7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4178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BBMP-Horticulture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Venkatesh, Inspector </a:t>
            </a:r>
            <a:endParaRPr lang="en-US" sz="2000" b="1" dirty="0" smtClean="0"/>
          </a:p>
          <a:p>
            <a:r>
              <a:rPr lang="en-US" sz="2000" b="1" dirty="0" smtClean="0"/>
              <a:t>Contact </a:t>
            </a:r>
            <a:r>
              <a:rPr lang="en-US" sz="2000" b="1" dirty="0"/>
              <a:t>Details : </a:t>
            </a:r>
            <a:r>
              <a:rPr lang="en-US" sz="2000" b="1" dirty="0" smtClean="0"/>
              <a:t>9964820371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54743"/>
              </p:ext>
            </p:extLst>
          </p:nvPr>
        </p:nvGraphicFramePr>
        <p:xfrm>
          <a:off x="158044" y="1434640"/>
          <a:ext cx="11875913" cy="3228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560863"/>
                <a:gridCol w="1591733"/>
                <a:gridCol w="846667"/>
                <a:gridCol w="1067550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BTM Layout 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Maintenance of Parks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Layout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P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ark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near BWSSB,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BHBCS Layout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IN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BTM Layout 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Maintenance of Parks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Children's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P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ark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/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Basket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all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C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ourt SFHS Layout Park, BHBCS Layout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350.00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IN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BTM Kuvempu Nagarika 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V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edike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Maintenance of Parks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Vivekananda Park  near, Udupi Garden, 19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 &amp; 20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 Main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IN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5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4178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BBMP-Health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Hyder, Health Inspector</a:t>
            </a:r>
            <a:endParaRPr lang="en-US" sz="2000" b="1" dirty="0" smtClean="0"/>
          </a:p>
          <a:p>
            <a:r>
              <a:rPr lang="en-US" sz="2000" b="1" dirty="0" smtClean="0"/>
              <a:t>Contact </a:t>
            </a:r>
            <a:r>
              <a:rPr lang="en-US" sz="2000" b="1" dirty="0"/>
              <a:t>Details : </a:t>
            </a:r>
            <a:r>
              <a:rPr lang="en-IN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9480683470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81551"/>
              </p:ext>
            </p:extLst>
          </p:nvPr>
        </p:nvGraphicFramePr>
        <p:xfrm>
          <a:off x="158044" y="1434640"/>
          <a:ext cx="11875913" cy="3225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560863"/>
                <a:gridCol w="1591733"/>
                <a:gridCol w="846667"/>
                <a:gridCol w="1067550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BTM Layout SFHS 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RWA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Fogging and Pest Control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SFHS </a:t>
                      </a:r>
                      <a:r>
                        <a:rPr lang="en-IN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Layout, 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BHBCS </a:t>
                      </a:r>
                      <a:r>
                        <a:rPr lang="en-IN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Layout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11th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Health Inspector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IN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call concerned contractor and ensure work is undertaken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 Layout RWA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Fogging and Pest Control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 to 30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Main, BTM Layout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11th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Health Inspector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IN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call concerned contractor and ensure work is undertaken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Nagarika Vedike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Fogging and Pest Control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Layout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11th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Health Inspector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IN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call concerned contractor and ensure work is undertaken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3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4178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BBMP- </a:t>
            </a:r>
            <a:r>
              <a:rPr lang="en-US" sz="2000" b="1" dirty="0"/>
              <a:t>Electrical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IN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Jnanesh-AEE</a:t>
            </a:r>
            <a:endParaRPr lang="en-US" sz="2000" b="1" dirty="0"/>
          </a:p>
          <a:p>
            <a:r>
              <a:rPr lang="en-US" sz="2000" b="1" dirty="0" smtClean="0"/>
              <a:t>Contact </a:t>
            </a:r>
            <a:r>
              <a:rPr lang="en-US" sz="2000" b="1" dirty="0"/>
              <a:t>Details : </a:t>
            </a:r>
            <a:r>
              <a:rPr lang="en-IN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7411536847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809358"/>
              </p:ext>
            </p:extLst>
          </p:nvPr>
        </p:nvGraphicFramePr>
        <p:xfrm>
          <a:off x="158044" y="1434640"/>
          <a:ext cx="11875913" cy="456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560863"/>
                <a:gridCol w="1591733"/>
                <a:gridCol w="846667"/>
                <a:gridCol w="1067550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BTM Layout 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Repair of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Street Lights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Park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5th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Main,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S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ervices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R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oad SFHS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Layout,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BHBCS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Layout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 2017-18 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algn="ctr" fontAlgn="b"/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30th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citizens highlight those non-working light poles, they will be LED repaired within a month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Kuvempu Nagar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Residents Welfare Association </a:t>
                      </a:r>
                      <a:endParaRPr lang="en-IN" sz="14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smtClean="0">
                          <a:effectLst/>
                          <a:latin typeface="+mn-lt"/>
                        </a:rPr>
                        <a:t>Repair of Street Lights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Kuvempu</a:t>
                      </a:r>
                      <a:r>
                        <a:rPr lang="en-US" sz="1400" baseline="0" dirty="0" smtClean="0">
                          <a:latin typeface="+mn-lt"/>
                        </a:rPr>
                        <a:t> Nagar, BTM Layout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 2017-18  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30th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citizens highlight those non-working light poles, they will be LED repaired within a month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Spandana Nagarika Vedike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of new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Street Lights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Spandana Layout 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30th Dec, 2017</a:t>
                      </a:r>
                    </a:p>
                    <a:p>
                      <a:pPr algn="ctr" fontAlgn="b"/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 :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approval,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after the approval and 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once 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budget release will install the 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 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lights by 30</a:t>
                      </a:r>
                      <a:r>
                        <a:rPr lang="en-IN" sz="1400" b="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December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9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4178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BESCOM</a:t>
            </a:r>
            <a:endParaRPr lang="en-US" sz="2000" b="1" dirty="0"/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IN" sz="2000" b="1" dirty="0"/>
              <a:t>Azmath Ulla </a:t>
            </a:r>
            <a:r>
              <a:rPr lang="en-IN" sz="2000" b="1" dirty="0" smtClean="0"/>
              <a:t>Khan</a:t>
            </a:r>
            <a:r>
              <a:rPr lang="en-IN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-AE</a:t>
            </a:r>
            <a:endParaRPr lang="en-US" sz="2000" b="1" dirty="0"/>
          </a:p>
          <a:p>
            <a:pPr fontAlgn="b"/>
            <a:r>
              <a:rPr lang="en-US" sz="2000" b="1" dirty="0" smtClean="0"/>
              <a:t>Contact </a:t>
            </a:r>
            <a:r>
              <a:rPr lang="en-US" sz="2000" b="1" dirty="0"/>
              <a:t>Details : </a:t>
            </a:r>
            <a:r>
              <a:rPr lang="en-IN" sz="2000" b="1" dirty="0"/>
              <a:t>9449840428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715489"/>
              </p:ext>
            </p:extLst>
          </p:nvPr>
        </p:nvGraphicFramePr>
        <p:xfrm>
          <a:off x="124178" y="1284514"/>
          <a:ext cx="11875913" cy="494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365131"/>
                <a:gridCol w="1487606"/>
                <a:gridCol w="1610436"/>
                <a:gridCol w="873457"/>
                <a:gridCol w="655092"/>
                <a:gridCol w="914400"/>
                <a:gridCol w="914400"/>
                <a:gridCol w="1091821"/>
                <a:gridCol w="2514897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Kuvempu Nagar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Residents Welfare Association </a:t>
                      </a:r>
                      <a:endParaRPr lang="en-IN" sz="14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Regular Supply of Electricity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BTM Layout Kuvempu Nagar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15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Load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shedding happen will take more alternative power to Btm layout will resolve by 15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Spandana Nagarika Vedike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Repair of Transformers/</a:t>
                      </a:r>
                      <a:r>
                        <a:rPr lang="en-US" sz="1400" baseline="0" dirty="0" smtClean="0">
                          <a:latin typeface="+mn-lt"/>
                        </a:rPr>
                        <a:t> Electric Pole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Spandana</a:t>
                      </a:r>
                      <a:r>
                        <a:rPr lang="en-US" sz="1400" baseline="0" dirty="0" smtClean="0">
                          <a:latin typeface="+mn-lt"/>
                        </a:rPr>
                        <a:t> Layout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Engineer: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electric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pole will be replace by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BTM Layout RWA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Regular Supply of Electricity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BTM Layout Kuvempu Nagar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15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Nov, 2017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Engineer: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Load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shedding happen will take more alternative power to Btm layout will resolve by 15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November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MICO Employees</a:t>
                      </a:r>
                      <a:r>
                        <a:rPr lang="en-US" sz="1400" baseline="0" dirty="0" smtClean="0"/>
                        <a:t> H</a:t>
                      </a:r>
                      <a:r>
                        <a:rPr lang="en-US" sz="1400" dirty="0" smtClean="0"/>
                        <a:t>ousing Society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Repair of Transformers/</a:t>
                      </a:r>
                      <a:r>
                        <a:rPr lang="en-US" sz="1400" baseline="0" dirty="0" smtClean="0"/>
                        <a:t> Electric Pole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,</a:t>
                      </a:r>
                      <a:r>
                        <a:rPr lang="en-US" sz="1400" dirty="0" smtClean="0"/>
                        <a:t>12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Cross, 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baseline="0" dirty="0" smtClean="0"/>
                        <a:t>  Main, </a:t>
                      </a:r>
                      <a:r>
                        <a:rPr lang="en-US" sz="1400" dirty="0" smtClean="0"/>
                        <a:t>MICO Employee Housing Society, BTM Layout 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Engineer: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 old electric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transformer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will be replace by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November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MICO Employees</a:t>
                      </a:r>
                      <a:r>
                        <a:rPr lang="en-US" sz="1400" baseline="0" dirty="0" smtClean="0"/>
                        <a:t> H</a:t>
                      </a:r>
                      <a:r>
                        <a:rPr lang="en-US" sz="1400" dirty="0" smtClean="0"/>
                        <a:t>ousing Society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Regular</a:t>
                      </a:r>
                      <a:r>
                        <a:rPr lang="en-US" sz="1400" baseline="0" dirty="0" smtClean="0"/>
                        <a:t> Supply of Electricity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MICO Employee Housing Society, BTM Layout 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15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Nov, 2017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Engineer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Load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shedding happen will take more alternative power to Btm layout will resolve by 15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November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8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082153"/>
              </p:ext>
            </p:extLst>
          </p:nvPr>
        </p:nvGraphicFramePr>
        <p:xfrm>
          <a:off x="150125" y="1762186"/>
          <a:ext cx="11875913" cy="2365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365131"/>
                <a:gridCol w="1487606"/>
                <a:gridCol w="1610436"/>
                <a:gridCol w="873457"/>
                <a:gridCol w="655092"/>
                <a:gridCol w="914400"/>
                <a:gridCol w="914400"/>
                <a:gridCol w="1091821"/>
                <a:gridCol w="2514897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BTM Layout RWA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Repair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of Traffic Light 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Main, BTM Layout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Inspector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 Traffic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lights  problem will resolve by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October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MICO Employees</a:t>
                      </a:r>
                      <a:r>
                        <a:rPr lang="en-US" sz="1400" baseline="0" dirty="0" smtClean="0"/>
                        <a:t> H</a:t>
                      </a:r>
                      <a:r>
                        <a:rPr lang="en-US" sz="1400" dirty="0" smtClean="0"/>
                        <a:t>ousing Society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Repair</a:t>
                      </a:r>
                      <a:r>
                        <a:rPr lang="en-US" sz="1400" baseline="0" dirty="0" smtClean="0"/>
                        <a:t> of Pedestrian Signal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Cross, BTM Layout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IN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Inspector 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Will  follow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up the issue and resolve. by 30</a:t>
                      </a:r>
                      <a:r>
                        <a:rPr lang="en-IN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October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125" y="305474"/>
            <a:ext cx="11832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BTP</a:t>
            </a:r>
          </a:p>
          <a:p>
            <a:pPr fontAlgn="b"/>
            <a:r>
              <a:rPr lang="en-US" sz="2000" b="1" dirty="0" smtClean="0"/>
              <a:t>Contact Person : </a:t>
            </a:r>
            <a:r>
              <a:rPr lang="en-IN" sz="2000" b="1" dirty="0" smtClean="0"/>
              <a:t>Ravi Kumar</a:t>
            </a:r>
            <a:r>
              <a:rPr lang="en-US" sz="2000" b="1" dirty="0"/>
              <a:t>-</a:t>
            </a:r>
            <a:r>
              <a:rPr lang="en-IN" sz="2000" b="1" dirty="0" smtClean="0"/>
              <a:t>Police </a:t>
            </a:r>
            <a:r>
              <a:rPr lang="en-IN" sz="2000" b="1" dirty="0"/>
              <a:t>Inspector </a:t>
            </a:r>
            <a:endParaRPr lang="en-US" sz="2000" b="1" dirty="0" smtClean="0"/>
          </a:p>
          <a:p>
            <a:pPr fontAlgn="b"/>
            <a:r>
              <a:rPr lang="en-US" sz="2000" b="1" dirty="0" smtClean="0"/>
              <a:t>Contact Details </a:t>
            </a:r>
            <a:r>
              <a:rPr lang="en-US" sz="2000" b="1" dirty="0"/>
              <a:t>: </a:t>
            </a:r>
            <a:r>
              <a:rPr lang="en-IN" sz="2000" b="1" dirty="0" smtClean="0"/>
              <a:t>9449840428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66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88404" y="2693915"/>
            <a:ext cx="8475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+mj-lt"/>
              </a:rPr>
              <a:t>Ward </a:t>
            </a:r>
            <a:r>
              <a:rPr lang="en-US" sz="4800" b="1" dirty="0">
                <a:latin typeface="+mj-lt"/>
              </a:rPr>
              <a:t>I</a:t>
            </a:r>
            <a:r>
              <a:rPr lang="en-US" sz="4800" b="1" dirty="0" smtClean="0">
                <a:latin typeface="+mj-lt"/>
              </a:rPr>
              <a:t>nfrastructure</a:t>
            </a:r>
            <a:endParaRPr lang="en-US" sz="4800" b="1" dirty="0">
              <a:latin typeface="+mj-lt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2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83141" y="216230"/>
            <a:ext cx="84752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SCORE for Parks Playground and Public Toilet</a:t>
            </a:r>
            <a:endParaRPr lang="en-US" sz="3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699089"/>
              </p:ext>
            </p:extLst>
          </p:nvPr>
        </p:nvGraphicFramePr>
        <p:xfrm>
          <a:off x="630360" y="2079739"/>
          <a:ext cx="10547158" cy="2096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5610"/>
                <a:gridCol w="7751929"/>
                <a:gridCol w="1719619"/>
              </a:tblGrid>
              <a:tr h="45037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u="none" strike="noStrike" dirty="0" smtClean="0">
                          <a:effectLst/>
                        </a:rPr>
                        <a:t>Ward</a:t>
                      </a:r>
                      <a:r>
                        <a:rPr lang="en-IN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IN" sz="1800" b="1" u="none" strike="noStrike" dirty="0" smtClean="0">
                          <a:effectLst/>
                        </a:rPr>
                        <a:t>No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 of the playground in the form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9578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IN" sz="16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marks </a:t>
                      </a: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 Ground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578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Basketball Paly Ground, SFHS Layout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30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 Ground Near Udupi Garden, </a:t>
                      </a:r>
                      <a:r>
                        <a:rPr lang="en-IN" sz="16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Rastrakavi</a:t>
                      </a: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Kuvempu</a:t>
                      </a: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Nagara</a:t>
                      </a:r>
                      <a:endParaRPr lang="en-IN" sz="16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157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Children's Playground BTM Layout 2nd Stage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770228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Parks, Playgrounds and Public Toilets 2016 survey was conducted on</a:t>
            </a:r>
            <a:r>
              <a:rPr lang="en-US" b="1" dirty="0"/>
              <a:t> 1,311 parks &amp; playgrounds and 473 public toilets</a:t>
            </a:r>
            <a:r>
              <a:rPr lang="en-US" dirty="0"/>
              <a:t> that fall under BBMP’s purview across Bengaluru. As a part of the survey, the quality of infrastructure and facilities was measured through the use of simple Android Apps. The survey was conducted between October to December 2016. </a:t>
            </a:r>
            <a:br>
              <a:rPr lang="en-US" dirty="0"/>
            </a:br>
            <a:r>
              <a:rPr lang="en-US" dirty="0" smtClean="0"/>
              <a:t>The </a:t>
            </a:r>
            <a:r>
              <a:rPr lang="en-US" dirty="0"/>
              <a:t>survey indicator-level information pertinent to your ward. 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556012"/>
              </p:ext>
            </p:extLst>
          </p:nvPr>
        </p:nvGraphicFramePr>
        <p:xfrm>
          <a:off x="633483" y="4367284"/>
          <a:ext cx="10547158" cy="2088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5610"/>
                <a:gridCol w="7751929"/>
                <a:gridCol w="1719619"/>
              </a:tblGrid>
              <a:tr h="39927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700" b="1" u="none" strike="noStrike" dirty="0" smtClean="0">
                          <a:effectLst/>
                        </a:rPr>
                        <a:t>Ward</a:t>
                      </a:r>
                      <a:r>
                        <a:rPr lang="en-IN" sz="17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IN" sz="1700" b="1" u="none" strike="noStrike" dirty="0" smtClean="0">
                          <a:effectLst/>
                        </a:rPr>
                        <a:t>No</a:t>
                      </a:r>
                      <a:endParaRPr lang="en-IN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 of the Public</a:t>
                      </a:r>
                      <a:r>
                        <a:rPr lang="en-IN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Toilet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7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</a:t>
                      </a:r>
                      <a:endParaRPr lang="en-IN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4332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Masu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Ground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672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Murdaeshwara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</a:t>
                      </a:r>
                      <a:r>
                        <a:rPr lang="en-IN" sz="16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en-IN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Forest 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Office Compound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94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IN" sz="16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Near 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Someshwara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Slum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6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852400"/>
              </p:ext>
            </p:extLst>
          </p:nvPr>
        </p:nvGraphicFramePr>
        <p:xfrm>
          <a:off x="730019" y="1257822"/>
          <a:ext cx="7567314" cy="4229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7314"/>
              </a:tblGrid>
              <a:tr h="4229941">
                <a:tc>
                  <a:txBody>
                    <a:bodyPr/>
                    <a:lstStyle/>
                    <a:p>
                      <a:pPr marL="457200" indent="-457200" algn="l" fontAlgn="ctr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BTM Welfare Association </a:t>
                      </a:r>
                      <a:endParaRPr lang="kn-IN" sz="24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57200" indent="-457200" algn="l" fontAlgn="ctr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BTM Vinayaka Charitable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Trust</a:t>
                      </a:r>
                      <a:endParaRPr lang="kn-IN" sz="24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57200" indent="-457200" algn="l" fontAlgn="ctr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BTM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Kuvempu Nagarika Vedike</a:t>
                      </a:r>
                      <a:endParaRPr lang="kn-IN" sz="24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57200" indent="-457200" algn="l" fontAlgn="ctr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MICO Housing Building Sahakara Sangha</a:t>
                      </a:r>
                      <a:endParaRPr lang="en-IN" sz="24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57200" indent="-457200" algn="l" fontAlgn="ctr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Gelathi Sangha</a:t>
                      </a:r>
                      <a:endParaRPr lang="en-IN" sz="24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57200" marR="0" indent="-45720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BTM Layout RWA</a:t>
                      </a:r>
                    </a:p>
                    <a:p>
                      <a:pPr marL="457200" marR="0" indent="-45720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Ram Sridhar Owner’s &amp; Residents</a:t>
                      </a:r>
                      <a:r>
                        <a:rPr lang="en-US" sz="2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Welfare Association</a:t>
                      </a:r>
                      <a:endParaRPr lang="kn-IN" sz="24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3200" y="254702"/>
            <a:ext cx="334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RWAs covered today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9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83141" y="216230"/>
            <a:ext cx="84752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SCORE for Parks Playground and Public Toilet</a:t>
            </a:r>
            <a:endParaRPr lang="en-US" sz="3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90478"/>
              </p:ext>
            </p:extLst>
          </p:nvPr>
        </p:nvGraphicFramePr>
        <p:xfrm>
          <a:off x="575769" y="764274"/>
          <a:ext cx="10042189" cy="58002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2906"/>
                <a:gridCol w="7902053"/>
                <a:gridCol w="1037230"/>
              </a:tblGrid>
              <a:tr h="38213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900" b="1" u="none" strike="noStrike" dirty="0" smtClean="0">
                          <a:effectLst/>
                        </a:rPr>
                        <a:t>Ward</a:t>
                      </a:r>
                      <a:r>
                        <a:rPr lang="en-IN" sz="1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IN" sz="1900" b="1" u="none" strike="noStrike" dirty="0" smtClean="0">
                          <a:effectLst/>
                        </a:rPr>
                        <a:t>No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900" b="1" u="none" strike="noStrike" dirty="0">
                          <a:effectLst/>
                        </a:rPr>
                        <a:t>Park Name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900" b="1" u="none" strike="noStrike" dirty="0">
                          <a:effectLst/>
                        </a:rPr>
                        <a:t>Score</a:t>
                      </a:r>
                      <a:endParaRPr lang="en-IN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64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I.A.S Colony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 Layout, 2nd Stage, Between 6th and 7th Cross Triangular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6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 Layout, 2nd Stage Ring Road, 45th Cross, BMTC Bus Stand Vacant Park Place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 layout 2nd stage K.A.S Officers Layout 35th main 6th cross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1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Kuvempu Park and Play </a:t>
                      </a:r>
                      <a:r>
                        <a:rPr lang="en-IN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Ground,</a:t>
                      </a:r>
                      <a:r>
                        <a:rPr lang="en-IN" sz="16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 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Layout, 2nd Stage, MICO Layout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3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BTM2nd Stage, 26 and 27th Main Road(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Shakthi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Ganapathi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Temple 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4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 layout 2nd stage SFHS part 1 &amp; 2,miniforest ,3nd 5th cross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57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 2nd Stage S.F.H.S Part-1 (Mini Forest) Park and 5th and 6th Cross, SFHS, Mini Forest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Nandana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Vana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BTM Layout, 2nd Stage, MICO Layout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36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 2nd Stage, Between 26 and 27 Main Road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K.A.S Colony Park 37th main road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2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BTM2nd Stage 28th and 29th Main Road Park(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Shakthi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Ganapathi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Backside) Park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63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M.E.S College Backside Park (EWS Colony)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8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N.S.Palya, I.PP, 1st Main Road Park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1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9489" y="534572"/>
            <a:ext cx="84546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mtClean="0">
                <a:latin typeface="+mj-lt"/>
              </a:rPr>
              <a:t>Next Steps</a:t>
            </a:r>
            <a:endParaRPr lang="en-US" sz="25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489" y="1365896"/>
            <a:ext cx="112214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Our recommendations:</a:t>
            </a:r>
            <a:endParaRPr lang="en-US" sz="2400" b="1" dirty="0">
              <a:latin typeface="+mj-lt"/>
            </a:endParaRPr>
          </a:p>
          <a:p>
            <a:endParaRPr lang="en-US" sz="2400" b="1" dirty="0" smtClean="0">
              <a:latin typeface="+mj-lt"/>
            </a:endParaRP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+mj-lt"/>
              </a:rPr>
              <a:t>Meet after 3 months, </a:t>
            </a:r>
          </a:p>
          <a:p>
            <a:pPr marL="0" lvl="1"/>
            <a:endParaRPr lang="en-IN" sz="2400" dirty="0" smtClean="0">
              <a:latin typeface="+mj-lt"/>
            </a:endParaRP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+mj-lt"/>
              </a:rPr>
              <a:t>Review status of works</a:t>
            </a:r>
            <a:br>
              <a:rPr lang="en-IN" sz="2400" dirty="0" smtClean="0">
                <a:latin typeface="+mj-lt"/>
              </a:rPr>
            </a:br>
            <a:endParaRPr lang="en-IN" sz="2400" dirty="0" smtClean="0">
              <a:latin typeface="+mj-lt"/>
            </a:endParaRP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+mj-lt"/>
              </a:rPr>
              <a:t>Give inputs into next year’s budgets </a:t>
            </a:r>
            <a:br>
              <a:rPr lang="en-IN" sz="2400" dirty="0" smtClean="0">
                <a:latin typeface="+mj-lt"/>
              </a:rPr>
            </a:br>
            <a:endParaRPr lang="en-IN" sz="2400" dirty="0" smtClean="0">
              <a:latin typeface="+mj-lt"/>
            </a:endParaRPr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en-IN" sz="2400" dirty="0"/>
              <a:t>Please register on Ichangemycity.com to track ward budgets and civic works</a:t>
            </a:r>
            <a:br>
              <a:rPr lang="en-IN" sz="2400" dirty="0"/>
            </a:br>
            <a:r>
              <a:rPr lang="en-IN" sz="2400" dirty="0" smtClean="0">
                <a:latin typeface="+mj-lt"/>
              </a:rPr>
              <a:t> </a:t>
            </a:r>
            <a:br>
              <a:rPr lang="en-IN" sz="2400" dirty="0" smtClean="0">
                <a:latin typeface="+mj-lt"/>
              </a:rPr>
            </a:br>
            <a:endParaRPr lang="en-US" sz="2400" dirty="0">
              <a:latin typeface="+mj-lt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8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4967" y="470357"/>
            <a:ext cx="84546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mtClean="0">
                <a:latin typeface="+mj-lt"/>
              </a:rPr>
              <a:t>Janaagraha Directory</a:t>
            </a:r>
            <a:endParaRPr lang="en-US" sz="25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967" y="1433015"/>
            <a:ext cx="8802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Manjunatha H L</a:t>
            </a:r>
          </a:p>
          <a:p>
            <a:r>
              <a:rPr lang="en-US" sz="2400" dirty="0" smtClean="0">
                <a:latin typeface="+mj-lt"/>
              </a:rPr>
              <a:t>manjunath@janaagraha.org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967" y="2490282"/>
            <a:ext cx="5472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Yashwanth </a:t>
            </a:r>
          </a:p>
          <a:p>
            <a:r>
              <a:rPr lang="en-US" sz="2400" b="1" dirty="0" smtClean="0">
                <a:hlinkClick r:id="rId2"/>
              </a:rPr>
              <a:t>yashwanth.rangegowda@janaagraha.org</a:t>
            </a:r>
            <a:endParaRPr lang="en-US" sz="2400" b="1" dirty="0" smtClean="0"/>
          </a:p>
          <a:p>
            <a:r>
              <a:rPr lang="en-US" sz="2400" dirty="0" smtClean="0"/>
              <a:t>9916481611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04967" y="4189863"/>
            <a:ext cx="8338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Janaagraha Centre for Citizenship and Democracy</a:t>
            </a:r>
            <a:endParaRPr lang="en-US" dirty="0"/>
          </a:p>
          <a:p>
            <a:r>
              <a:rPr lang="en-US" dirty="0" smtClean="0"/>
              <a:t>4th Floor, UNI Building, Thimmaiah Road, Vasanthnagar, Bangalore - 560052</a:t>
            </a:r>
            <a:endParaRPr lang="en-US" dirty="0"/>
          </a:p>
          <a:p>
            <a:r>
              <a:rPr lang="en-US" dirty="0"/>
              <a:t>Tel</a:t>
            </a:r>
            <a:r>
              <a:rPr lang="en-US" dirty="0" smtClean="0"/>
              <a:t>: +91-80-4079-0400 Fax: +91-80-4127-7104 Mob: </a:t>
            </a:r>
            <a:r>
              <a:rPr lang="en-US" dirty="0"/>
              <a:t>+91-9902333155</a:t>
            </a:r>
          </a:p>
          <a:p>
            <a:r>
              <a:rPr lang="en-US" dirty="0" smtClean="0"/>
              <a:t>Website</a:t>
            </a:r>
            <a:r>
              <a:rPr lang="en-US" dirty="0"/>
              <a:t>: </a:t>
            </a:r>
            <a:r>
              <a:rPr lang="en-US" u="sng" dirty="0" smtClean="0">
                <a:hlinkClick r:id="rId3"/>
              </a:rPr>
              <a:t>www.janaagraha.org</a:t>
            </a:r>
            <a:r>
              <a:rPr lang="en-US" dirty="0" smtClean="0"/>
              <a:t>  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42534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9489" y="193379"/>
            <a:ext cx="84546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mtClean="0">
                <a:latin typeface="+mj-lt"/>
              </a:rPr>
              <a:t>Civic Directory</a:t>
            </a:r>
            <a:endParaRPr lang="en-US" sz="2500" b="1" dirty="0">
              <a:latin typeface="+mj-lt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01409"/>
              </p:ext>
            </p:extLst>
          </p:nvPr>
        </p:nvGraphicFramePr>
        <p:xfrm>
          <a:off x="309487" y="969258"/>
          <a:ext cx="11521268" cy="5510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2468"/>
                <a:gridCol w="1363108"/>
                <a:gridCol w="1849216"/>
                <a:gridCol w="2986810"/>
                <a:gridCol w="1180378"/>
                <a:gridCol w="3059288"/>
              </a:tblGrid>
              <a:tr h="36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Agency 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Department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Name 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Designation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 smtClean="0">
                          <a:effectLst/>
                          <a:latin typeface="+mn-lt"/>
                        </a:rPr>
                        <a:t>Contact No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Email 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Councillor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BBMP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K Devadas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 smtClean="0">
                          <a:effectLst/>
                          <a:latin typeface="+mn-lt"/>
                        </a:rPr>
                        <a:t>Councillor 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9535581499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BBMP 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Engineering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Sheriff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Assistant Executive Engineer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9341000226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BBMP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SWD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Prakash H 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Assistant Executive Engineer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9480685982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sng" strike="noStrike">
                          <a:effectLst/>
                          <a:latin typeface="+mn-lt"/>
                          <a:hlinkClick r:id="rId4"/>
                        </a:rPr>
                        <a:t>sirisinchana.p@gmail.com</a:t>
                      </a:r>
                      <a:endParaRPr lang="en-IN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BBMP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Health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Bhagyalakshmi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Medical Health Officer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9480685346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BBMP 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Engineering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Naresh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Assistant Engineer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9916135332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BBMP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Electrical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Jnanesh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Assistant Engineer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7411536847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sng" strike="noStrike">
                          <a:effectLst/>
                          <a:latin typeface="+mn-lt"/>
                          <a:hlinkClick r:id="rId5"/>
                        </a:rPr>
                        <a:t>jnanesh.bbmp@gmail.com</a:t>
                      </a:r>
                      <a:endParaRPr lang="en-IN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BBMP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Health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Hyder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Health Inspector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9480683470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sng" strike="noStrike">
                          <a:effectLst/>
                          <a:latin typeface="+mn-lt"/>
                          <a:hlinkClick r:id="rId6"/>
                        </a:rPr>
                        <a:t>urfanhyder86@gmail.com</a:t>
                      </a:r>
                      <a:endParaRPr lang="en-IN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BBMP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Horticulture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Venkatesh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Horticulture Inspector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9964820371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BESCOM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-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Manoj Kumar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Assistant Executive Engineer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9449844664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sng" strike="noStrike">
                          <a:effectLst/>
                          <a:latin typeface="+mn-lt"/>
                          <a:hlinkClick r:id="rId7"/>
                        </a:rPr>
                        <a:t>s4aeebcs.works@gmail.com</a:t>
                      </a:r>
                      <a:endParaRPr lang="en-IN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BESCOM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-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Azmath Ulla Khan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Assistant Engineer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9449840428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BWSSB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BWSSB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Dharnesh 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Assistant Executive Engineer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9845444042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sng" strike="noStrike" dirty="0">
                          <a:effectLst/>
                          <a:latin typeface="+mn-lt"/>
                          <a:hlinkClick r:id="rId8"/>
                        </a:rPr>
                        <a:t>aees_3@bwssb.gov.in</a:t>
                      </a:r>
                      <a:endParaRPr lang="en-IN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BWSSB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BWSSB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Harish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Assistant Engineer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9538897735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BCP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Law &amp; Order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Ajay R M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Police Inspector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9480801620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3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BTP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Traffic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Ravi Kumar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>
                          <a:effectLst/>
                          <a:latin typeface="+mn-lt"/>
                        </a:rPr>
                        <a:t>Police Inspector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600" u="sng" strike="noStrike" dirty="0">
                          <a:effectLst/>
                          <a:latin typeface="+mn-lt"/>
                          <a:hlinkClick r:id="rId9"/>
                        </a:rPr>
                        <a:t>siddannavpnd@gmail.com</a:t>
                      </a:r>
                      <a:endParaRPr lang="en-IN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8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83642" y="2634018"/>
            <a:ext cx="8475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mtClean="0">
                <a:latin typeface="+mj-lt"/>
              </a:rPr>
              <a:t>MyCityMyBudget Citizen Inputs</a:t>
            </a:r>
            <a:r>
              <a:rPr lang="en-US" sz="3000" b="1">
                <a:latin typeface="+mj-lt"/>
              </a:rPr>
              <a:t/>
            </a:r>
            <a:br>
              <a:rPr lang="en-US" sz="3000" b="1">
                <a:latin typeface="+mj-lt"/>
              </a:rPr>
            </a:br>
            <a:r>
              <a:rPr lang="en-US" sz="3000" b="1" smtClean="0">
                <a:latin typeface="+mj-lt"/>
              </a:rPr>
              <a:t>Status Update</a:t>
            </a:r>
            <a:endParaRPr lang="en-US" sz="3000" b="1" dirty="0">
              <a:latin typeface="+mj-lt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663" y="151718"/>
            <a:ext cx="1828337" cy="6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165" y="196146"/>
            <a:ext cx="11639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50" b="1" dirty="0"/>
              <a:t>MyCityMyBudget | Guidelines for referring Minutes of Ward Sabha Meeting</a:t>
            </a:r>
            <a:endParaRPr lang="en-US" sz="215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68804" y="836672"/>
            <a:ext cx="10998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following slides provide a quick snapshot of each of the issues mentioned by RWAs. </a:t>
            </a:r>
            <a:r>
              <a:rPr lang="en-IN" dirty="0"/>
              <a:t>All agency responses specific to each input are recorded in the slides as well</a:t>
            </a:r>
            <a:r>
              <a:rPr lang="en-IN" dirty="0" smtClean="0"/>
              <a:t>.</a:t>
            </a:r>
          </a:p>
          <a:p>
            <a:r>
              <a:rPr lang="en-IN" dirty="0" smtClean="0"/>
              <a:t>All the citizen input slides follow the below table layout: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1908898" y="5606297"/>
            <a:ext cx="2928893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These 2 columns record the gist of the RWA  concern. The budget/ grievance column records if money needs </a:t>
            </a:r>
            <a:r>
              <a:rPr lang="en-IN" sz="1200" dirty="0"/>
              <a:t>to be set aside for resolution </a:t>
            </a:r>
            <a:r>
              <a:rPr lang="en-IN" sz="1200" dirty="0" smtClean="0"/>
              <a:t>or if it requires redressal</a:t>
            </a:r>
            <a:endParaRPr lang="en-IN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233118" y="5336368"/>
            <a:ext cx="3053161" cy="138499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If budget is required and specific work and job code details are provided by the agency then data is recorded in these columns. Status column indicates whether a a)tender has been issued(T), work order has been created(WO) or jobcode(JC) has been created for resolving this concern. </a:t>
            </a:r>
            <a:endParaRPr lang="en-IN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8524458" y="5513963"/>
            <a:ext cx="1354125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If the agency provides specific timelines, the information is recorded here</a:t>
            </a:r>
            <a:endParaRPr lang="en-IN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0246630" y="5485378"/>
            <a:ext cx="1478936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Additional issue-specific comments that were discussed between agency and RWAs are recorded here</a:t>
            </a:r>
            <a:endParaRPr lang="en-IN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05165" y="5421632"/>
            <a:ext cx="1423404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200" dirty="0"/>
              <a:t>Serial Number recorded here corresponds to the progress report provided during the ward sabha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80" y="1814354"/>
            <a:ext cx="10984204" cy="336826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233118" y="2298489"/>
            <a:ext cx="3230464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Agency name and concerned officer details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4607710" y="2252191"/>
            <a:ext cx="450761" cy="738925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60538" y="4665002"/>
            <a:ext cx="403580" cy="75663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 rot="5400000">
            <a:off x="2462327" y="4162095"/>
            <a:ext cx="800106" cy="1906964"/>
          </a:xfrm>
          <a:prstGeom prst="rightBrace">
            <a:avLst>
              <a:gd name="adj1" fmla="val 8333"/>
              <a:gd name="adj2" fmla="val 35651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5622974" y="3535678"/>
            <a:ext cx="792029" cy="3050677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C0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277098" y="4681814"/>
            <a:ext cx="604686" cy="80356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9999078" y="4813166"/>
            <a:ext cx="639614" cy="67221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37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044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 - Works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US" sz="2000" b="1" dirty="0" smtClean="0"/>
              <a:t>Naresh-AE </a:t>
            </a:r>
            <a:r>
              <a:rPr lang="en-US" sz="2000" b="1" dirty="0"/>
              <a:t>/ </a:t>
            </a:r>
            <a:r>
              <a:rPr lang="en-US" sz="2000" b="1" dirty="0" smtClean="0"/>
              <a:t>Sheriff-AEE</a:t>
            </a:r>
            <a:endParaRPr lang="en-US" sz="2000" b="1" dirty="0"/>
          </a:p>
          <a:p>
            <a:r>
              <a:rPr lang="en-US" sz="2000" b="1" dirty="0"/>
              <a:t>Contact Details : 9916135332 / </a:t>
            </a:r>
            <a:r>
              <a:rPr lang="en-US" sz="2000" b="1" dirty="0" smtClean="0"/>
              <a:t>9341000226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46107"/>
              </p:ext>
            </p:extLst>
          </p:nvPr>
        </p:nvGraphicFramePr>
        <p:xfrm>
          <a:off x="158044" y="1434640"/>
          <a:ext cx="11875913" cy="4945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751175"/>
                <a:gridCol w="1809552"/>
                <a:gridCol w="820480"/>
                <a:gridCol w="685606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BTM Layout 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Desilting  of existing road-side drains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2nd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Cross,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9th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Block, SFHS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Layout,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BHBCS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Layout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Work in progress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IN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 has to give the budget details </a:t>
                      </a:r>
                      <a:endParaRPr lang="en-IN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smtClean="0">
                          <a:effectLst/>
                          <a:latin typeface="+mn-lt"/>
                        </a:rPr>
                        <a:t>BTM Layout SFHS 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Installation of covering slabs for road-side drains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1st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Main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, 2nd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Main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&amp; 2nd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Cross SFHS Layout, BHBCS Layout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Work in progress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IN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 has to give the budget details </a:t>
                      </a:r>
                      <a:endParaRPr lang="en-IN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43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BTM Layout SFHS 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Installation of Street Name boards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5th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Main </a:t>
                      </a:r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1st A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Main, SFHS Layout, BHBCS Layout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BTM Layout 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Maintenance of Playgrounds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Basket B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all Court, SFHS Layout, BHBCS Layout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Nagorathana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300.00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 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BTM Layout SFHS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RWA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Repair of existing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Footpaths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effectLst/>
                          <a:latin typeface="+mn-lt"/>
                        </a:rPr>
                        <a:t>1st 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Main, SFHS Layout, BHBCS Layout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Nagorathana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350.00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Work in progress.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05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044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 - Works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US" sz="2000" b="1" dirty="0" smtClean="0"/>
              <a:t>Naresh-AE </a:t>
            </a:r>
            <a:r>
              <a:rPr lang="en-US" sz="2000" b="1" dirty="0"/>
              <a:t>/ </a:t>
            </a:r>
            <a:r>
              <a:rPr lang="en-US" sz="2000" b="1" dirty="0" smtClean="0"/>
              <a:t>Sheriff-AEE</a:t>
            </a:r>
            <a:endParaRPr lang="en-US" sz="2000" b="1" dirty="0"/>
          </a:p>
          <a:p>
            <a:r>
              <a:rPr lang="en-US" sz="2000" b="1" dirty="0"/>
              <a:t>Contact Details : 9916135332 / </a:t>
            </a:r>
            <a:r>
              <a:rPr lang="en-US" sz="2000" b="1" dirty="0" smtClean="0"/>
              <a:t>9341000226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359866"/>
              </p:ext>
            </p:extLst>
          </p:nvPr>
        </p:nvGraphicFramePr>
        <p:xfrm>
          <a:off x="158044" y="1434640"/>
          <a:ext cx="11875913" cy="5042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535176"/>
                <a:gridCol w="1751175"/>
                <a:gridCol w="1559465"/>
                <a:gridCol w="790223"/>
                <a:gridCol w="965950"/>
                <a:gridCol w="887917"/>
                <a:gridCol w="832888"/>
                <a:gridCol w="12192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Kuvempu Nagar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Residents Welfare Association 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Installation of Street Name boards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8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 Cross, Kuvempu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Nagar, BTM Layout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smtClean="0">
                          <a:effectLst/>
                          <a:latin typeface="+mn-lt"/>
                        </a:rPr>
                        <a:t>Kuvempu Nagar</a:t>
                      </a:r>
                      <a:r>
                        <a:rPr lang="en-IN" sz="1400" b="0" i="0" u="none" strike="noStrike" baseline="0" smtClean="0">
                          <a:effectLst/>
                          <a:latin typeface="+mn-lt"/>
                        </a:rPr>
                        <a:t> Residents Welfare Association 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Lane marking and road signages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8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 Cross, Kuvempu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Nagar, BTM Layout</a:t>
                      </a:r>
                      <a:endParaRPr lang="en-IN" sz="14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43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Kuvempu Nagar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Residents Welfare Association 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Construction of community hall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Kuvempu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Nagar, BTM Layout</a:t>
                      </a:r>
                      <a:endParaRPr lang="en-IN" sz="14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No place to build community hall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smtClean="0">
                          <a:effectLst/>
                          <a:latin typeface="+mn-lt"/>
                        </a:rPr>
                        <a:t>Kuvempu Nagar</a:t>
                      </a:r>
                      <a:r>
                        <a:rPr lang="en-IN" sz="1400" b="0" i="0" u="none" strike="noStrike" baseline="0" smtClean="0">
                          <a:effectLst/>
                          <a:latin typeface="+mn-lt"/>
                        </a:rPr>
                        <a:t> Residents Welfare Association 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of surveillance cameras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Kuvempu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Nagar, BTM Layout</a:t>
                      </a:r>
                      <a:endParaRPr lang="en-IN" sz="14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Pow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IN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Kuvempu Nagar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Residents Welfare Association 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Construction of new bus shelters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Water Tank Stop BTM Layout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 Outer Ring Road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 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Metro work in progress once the metro work is complete then we will construct the new bus shelter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5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044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 - Works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US" sz="2000" b="1" dirty="0" smtClean="0"/>
              <a:t>Naresh-AE </a:t>
            </a:r>
            <a:r>
              <a:rPr lang="en-US" sz="2000" b="1" dirty="0"/>
              <a:t>/ </a:t>
            </a:r>
            <a:r>
              <a:rPr lang="en-US" sz="2000" b="1" dirty="0" smtClean="0"/>
              <a:t>Sheriff-AEE</a:t>
            </a:r>
            <a:endParaRPr lang="en-US" sz="2000" b="1" dirty="0"/>
          </a:p>
          <a:p>
            <a:r>
              <a:rPr lang="en-US" sz="2000" b="1" dirty="0"/>
              <a:t>Contact Details : 9916135332 / </a:t>
            </a:r>
            <a:r>
              <a:rPr lang="en-US" sz="2000" b="1" dirty="0" smtClean="0"/>
              <a:t>9341000226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128269"/>
              </p:ext>
            </p:extLst>
          </p:nvPr>
        </p:nvGraphicFramePr>
        <p:xfrm>
          <a:off x="158044" y="1434640"/>
          <a:ext cx="11875913" cy="4945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368839"/>
                <a:gridCol w="1625600"/>
                <a:gridCol w="1783644"/>
                <a:gridCol w="824089"/>
                <a:gridCol w="999817"/>
                <a:gridCol w="887917"/>
                <a:gridCol w="934488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BTM Kuvempu Nagarika  Vedike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Desilting existing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road side drains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cross Btm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stage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IN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BTM Kuvempu Nagarika  Vedike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Installation of Street Name boards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19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, 20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 Main &amp; 7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 Cross, BTM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+mn-lt"/>
                        </a:rPr>
                        <a:t>nd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+mn-lt"/>
                        </a:rPr>
                        <a:t> Stage </a:t>
                      </a:r>
                      <a:endParaRPr lang="en-IN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+mn-lt"/>
                        </a:rPr>
                        <a:t>BTM Kuvempu Nagarika  Vedike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Construction of public toilet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Vivekananda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Park 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Main, BTM 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Stage </a:t>
                      </a:r>
                      <a:endParaRPr lang="en-IN" sz="1400" b="0" i="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Tender in </a:t>
                      </a:r>
                      <a:r>
                        <a:rPr lang="en-IN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process.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Nagarika Vedike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Construction of new footpaths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Spandana Layout, BTM 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dirty="0" smtClean="0"/>
                        <a:t> Stage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 : 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drain work  is progress</a:t>
                      </a:r>
                      <a:r>
                        <a:rPr lang="en-IN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once complete, footpath 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work will start.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Spandana Nagarika Vedike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of surveillance cameras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Spandana Layout, BTM 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dirty="0" smtClean="0"/>
                        <a:t> Stage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POW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3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044" y="168995"/>
            <a:ext cx="11875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Agency : BBMP - Works</a:t>
            </a:r>
          </a:p>
          <a:p>
            <a:r>
              <a:rPr lang="en-US" sz="2000" b="1" dirty="0" smtClean="0"/>
              <a:t>Contact Person </a:t>
            </a:r>
            <a:r>
              <a:rPr lang="en-US" sz="2000" b="1" dirty="0"/>
              <a:t>: </a:t>
            </a:r>
            <a:r>
              <a:rPr lang="en-US" sz="2000" b="1" dirty="0" smtClean="0"/>
              <a:t>Naresh-AE </a:t>
            </a:r>
            <a:r>
              <a:rPr lang="en-US" sz="2000" b="1" dirty="0"/>
              <a:t>/ </a:t>
            </a:r>
            <a:r>
              <a:rPr lang="en-US" sz="2000" b="1" dirty="0" smtClean="0"/>
              <a:t>Sheriff-AEE</a:t>
            </a:r>
            <a:endParaRPr lang="en-US" sz="2000" b="1" dirty="0"/>
          </a:p>
          <a:p>
            <a:r>
              <a:rPr lang="en-US" sz="2000" b="1" dirty="0"/>
              <a:t>Contact Details : 9916135332 / </a:t>
            </a:r>
            <a:r>
              <a:rPr lang="en-US" sz="2000" b="1" dirty="0" smtClean="0"/>
              <a:t>9341000226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93264"/>
              </p:ext>
            </p:extLst>
          </p:nvPr>
        </p:nvGraphicFramePr>
        <p:xfrm>
          <a:off x="158044" y="1434640"/>
          <a:ext cx="11875913" cy="494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73"/>
                <a:gridCol w="1391416"/>
                <a:gridCol w="1682045"/>
                <a:gridCol w="1828800"/>
                <a:gridCol w="801511"/>
                <a:gridCol w="970844"/>
                <a:gridCol w="970845"/>
                <a:gridCol w="778933"/>
                <a:gridCol w="1117600"/>
                <a:gridCol w="1885246"/>
              </a:tblGrid>
              <a:tr h="529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 No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RWA Name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Category</a:t>
                      </a:r>
                      <a:endParaRPr lang="en-IN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Available?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Code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 Amt. (Lakh)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JC/T/WO Status &amp; Number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line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Response</a:t>
                      </a:r>
                      <a:endParaRPr lang="en-IN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 Layout RWA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Tarring of mud unpaved roads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 to 30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Main, BTM Layout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Nagorathana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1500.00 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86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 Layout RWA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Maintanance of play ground 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 Layout,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Playground</a:t>
                      </a:r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POW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43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 Layout RWA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Installation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of surveillance cameras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 to 30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Main, BTM Layout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POW</a:t>
                      </a:r>
                      <a:r>
                        <a:rPr lang="en-IN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Dec, 2017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MICO Employees</a:t>
                      </a:r>
                      <a:r>
                        <a:rPr lang="en-US" sz="1400" baseline="0" dirty="0" smtClean="0"/>
                        <a:t> H</a:t>
                      </a:r>
                      <a:r>
                        <a:rPr lang="en-US" sz="1400" dirty="0" smtClean="0"/>
                        <a:t>ousing Society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Construction of skywalks and subways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BTM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Layout, JP Nagar- Bannerghatta Road, Silk Board Road, </a:t>
                      </a:r>
                      <a:r>
                        <a:rPr lang="en-IN" sz="1400" b="0" i="0" u="none" strike="noStrike" baseline="0" dirty="0" err="1" smtClean="0">
                          <a:effectLst/>
                          <a:latin typeface="Calibri" panose="020F0502020204030204" pitchFamily="34" charset="0"/>
                        </a:rPr>
                        <a:t>Mico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Layout,  BTM 2</a:t>
                      </a:r>
                      <a:r>
                        <a:rPr lang="en-IN" sz="1400" b="0" i="0" u="none" strike="noStrike" baseline="30000" dirty="0" smtClean="0"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IN" sz="14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Stage </a:t>
                      </a:r>
                      <a:endParaRPr lang="en-IN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 : </a:t>
                      </a:r>
                      <a:r>
                        <a:rPr lang="en-IN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sky walk</a:t>
                      </a:r>
                      <a:r>
                        <a:rPr lang="en-IN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will be proposed in the next year’s budget 2018-19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648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MICO Employees</a:t>
                      </a:r>
                      <a:r>
                        <a:rPr lang="en-US" sz="1400" baseline="0" dirty="0" smtClean="0"/>
                        <a:t> H</a:t>
                      </a:r>
                      <a:r>
                        <a:rPr lang="en-US" sz="1400" dirty="0" smtClean="0"/>
                        <a:t>ousing Society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Installation of Street Name boards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Mico</a:t>
                      </a:r>
                      <a:r>
                        <a:rPr lang="en-US" sz="1400" dirty="0" smtClean="0"/>
                        <a:t> Employees</a:t>
                      </a:r>
                      <a:r>
                        <a:rPr lang="en-US" sz="1400" baseline="0" dirty="0" smtClean="0"/>
                        <a:t> H</a:t>
                      </a:r>
                      <a:r>
                        <a:rPr lang="en-US" sz="1400" dirty="0" smtClean="0"/>
                        <a:t>ousing Society, BTM L</a:t>
                      </a:r>
                      <a:r>
                        <a:rPr lang="en-US" sz="1400" baseline="0" dirty="0" smtClean="0"/>
                        <a:t>ayout </a:t>
                      </a:r>
                      <a:endParaRPr lang="en-US" sz="1400" dirty="0" smtClean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en-IN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POW 2017-18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20.00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_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Projected Completion Date: 30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Nov</a:t>
                      </a: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2017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Councillor</a:t>
                      </a:r>
                      <a:r>
                        <a:rPr lang="en-IN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IN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already submitted 2017-18 Budget waiting for approval.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89" marR="6289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8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5922</TotalTime>
  <Words>2901</Words>
  <Application>Microsoft Office PowerPoint</Application>
  <PresentationFormat>Widescreen</PresentationFormat>
  <Paragraphs>815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Tunga</vt:lpstr>
      <vt:lpstr>Wingdings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Chandrima Padmanabhan;Shobana Venkatasubbu</dc:creator>
  <cp:lastModifiedBy>Manjugowda CM</cp:lastModifiedBy>
  <cp:revision>456</cp:revision>
  <cp:lastPrinted>2017-10-06T11:09:39Z</cp:lastPrinted>
  <dcterms:created xsi:type="dcterms:W3CDTF">2016-07-13T14:02:45Z</dcterms:created>
  <dcterms:modified xsi:type="dcterms:W3CDTF">2017-10-17T11:26:09Z</dcterms:modified>
</cp:coreProperties>
</file>